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4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05" autoAdjust="0"/>
    <p:restoredTop sz="92239" autoAdjust="0"/>
  </p:normalViewPr>
  <p:slideViewPr>
    <p:cSldViewPr snapToGrid="0" snapToObjects="1">
      <p:cViewPr varScale="1">
        <p:scale>
          <a:sx n="92" d="100"/>
          <a:sy n="92" d="100"/>
        </p:scale>
        <p:origin x="200" y="28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66.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tags" Target="../tags/tag61.xml"/><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slideLayout" Target="../slideLayouts/slideLayout2.xml"/><Relationship Id="rId10" Type="http://schemas.openxmlformats.org/officeDocument/2006/relationships/image" Target="../media/image134.png"/><Relationship Id="rId4" Type="http://schemas.openxmlformats.org/officeDocument/2006/relationships/tags" Target="../tags/tag62.xml"/><Relationship Id="rId9" Type="http://schemas.openxmlformats.org/officeDocument/2006/relationships/image" Target="../media/image133.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emf"/><Relationship Id="rId4" Type="http://schemas.openxmlformats.org/officeDocument/2006/relationships/image" Target="../media/image144.emf"/></Relationships>
</file>

<file path=ppt/slides/_rels/slide84.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tags" Target="../tags/tag68.xml"/><Relationship Id="rId5" Type="http://schemas.openxmlformats.org/officeDocument/2006/relationships/image" Target="../media/image139.png"/><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1.xml"/><Relationship Id="rId1" Type="http://schemas.openxmlformats.org/officeDocument/2006/relationships/tags" Target="../tags/tag70.xml"/><Relationship Id="rId5" Type="http://schemas.openxmlformats.org/officeDocument/2006/relationships/image" Target="../media/image159.png"/><Relationship Id="rId4" Type="http://schemas.openxmlformats.org/officeDocument/2006/relationships/image" Target="../media/image158.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2.xml"/><Relationship Id="rId4" Type="http://schemas.openxmlformats.org/officeDocument/2006/relationships/image" Target="../media/image151.png"/></Relationships>
</file>

<file path=ppt/slides/_rels/slide9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mc:Choice xmlns:a14="http://schemas.microsoft.com/office/drawing/2010/main"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r>
              <a:rPr lang="en-US" dirty="0"/>
              <a:t>Short project summaries:</a:t>
            </a:r>
          </a:p>
          <a:p>
            <a:pPr marL="342900" indent="-342900">
              <a:buFont typeface="Arial" panose="020B0604020202020204" pitchFamily="34" charset="0"/>
              <a:buChar char="•"/>
            </a:pPr>
            <a:r>
              <a:rPr lang="en-US" b="0" dirty="0"/>
              <a:t>Due to John before </a:t>
            </a:r>
            <a:r>
              <a:rPr lang="en-US" b="0"/>
              <a:t>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 name="Title 1"/><p:cNvSpPr><a:spLocks noGrp="1"/></p:cNvSpPr><p:nvPr><p:ph type="title"/></p:nvPr></p:nvSpPr><p:spPr><a:xfrm><a:off x="609600" y="152718"/><a:ext cx="7721600" cy="824539"/></a:xfrm></p:spPr><p:txBody><a:bodyPr/><a:lstStyle/><a:p><a:r><a:rPr lang="en-US" dirty="0"/><a:t>Value Iteration</a:t></a:r></a:p></p:txBody></p:sp><mc:AlternateContent xmlns:mc="http://schemas.openxmlformats.org/markup-compatibility/2006"><mc:Choice xmlns:a14="http://schemas.microsoft.com/office/drawing/2010/main" Requires="a14"><p:sp><p:nvSpPr><p:cNvPr id="4" name="Content Placeholder 2"/><p:cNvSpPr><a:spLocks noGrp="1"/></p:cNvSpPr><p:nvPr><p:ph idx="1"/></p:nvPr></p:nvSpPr><p:spPr><a:xfrm><a:off x="429750" y="1065276"/><a:ext cx="11238854" cy="5613400"/></a:xfrm></p:spPr><p:txBody><a:bodyPr><a:normAutofit fontScale="85000" lnSpcReduction="20000"/></a:bodyPr><a:lstStyle/><a:p><a:pPr marL="0" indent="0"><a:lnSpc><a:spcPct val="100000"/></a:lnSpc><a:spcBef><a:spcPts val="0"/></a:spcBef><a:buNone/></a:pPr><a:r><a:rPr lang="en-US" sz="2400" dirty="0"><a:solidFill><a:srgbClr val="7030A0"/></a:solidFill></a:rPr><a:t>function</a:t></a:r><a:r><a:rPr lang="en-US" sz="2400" dirty="0"/><a:t> </a:t></a:r><a:r><a:rPr lang="en-US" sz="2400" dirty="0"><a:solidFill><a:schemeClr val="tx2"/></a:solidFill></a:rPr><a:t>VALUE-ITERATION</a:t></a:r><a:r><a:rPr lang="en-US" sz="2400" dirty="0"/><a:t>(</a:t></a:r><a:r><a:rPr lang="en-US" sz="2400" dirty="0"><a:solidFill><a:srgbClr val="0000FF"/></a:solidFill></a:rPr><a:t>MDP=(S,A,T,R,</a:t></a:r><a14:m><m:oMath xmlns:m="http://schemas.openxmlformats.org/officeDocument/2006/math"><m:r><a:rPr lang="en-US" sz="2400" b="0" i="1" smtClean="0"><a:solidFill><a:srgbClr val="0000FF"/></a:solidFill><a:latin typeface="Cambria Math" panose="02040503050406030204" pitchFamily="18" charset="0"/></a:rPr><m:t>𝛾</m:t></m:r></m:oMath></a14:m><a:r><a:rPr lang="en-US" sz="2400" dirty="0"><a:solidFill><a:srgbClr val="0000FF"/></a:solidFill></a:rPr><a:t>), </a:t></a:r><a14:m><m:oMath xmlns:m="http://schemas.openxmlformats.org/officeDocument/2006/math"><m:r><a:rPr lang="en-US" sz="2400" b="0" i="1" smtClean="0"><a:solidFill><a:srgbClr val="0000FF"/></a:solidFill><a:latin typeface="Cambria Math" panose="02040503050406030204" pitchFamily="18" charset="0"/></a:rPr><m:t>𝑡h𝑟𝑒𝑠h𝑜𝑙𝑑</m:t></m:r></m:oMath></a14:m><a:r><a:rPr lang="en-US" sz="2400" dirty="0"/><a:t>) </a:t></a:r><a:r><a:rPr lang="en-US" sz="2400" dirty="0"><a:solidFill><a:srgbClr val="7030A0"/></a:solidFill></a:rPr><a:t>returns</a:t></a:r><a:r><a:rPr lang="en-US" sz="2400" dirty="0"/><a:t> a state value function</a:t></a:r></a:p><a:p><a:pPr marL="0" indent="0"><a:lnSpc><a:spcPct val="100000"/></a:lnSpc><a:spcBef><a:spcPts val="0"/></a:spcBef><a:buNone/></a:pPr><a:r><a:rPr lang="en-US" sz="2400" dirty="0"/><a:t>    </a:t></a:r><a:r><a:rPr lang="en-US" sz="2400" dirty="0"><a:solidFill><a:srgbClr val="7030A0"/></a:solidFill></a:rPr><a:t>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br><a:rPr lang="en-US" sz="2400" dirty="0"/></a:br><a:r><a:rPr lang="en-US" sz="2400" dirty="0"/><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0</m:t></m:r></m:sub></m:sSub><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)←0</m:t></m:r></m:oMath></a14:m><a:endParaRPr lang="en-US" sz="2400" i="1" dirty="0"><a:solidFill><a:srgbClr val="0000FF"/></a:solidFill><a:latin typeface="Cambria Math" panose="02040503050406030204" pitchFamily="18" charset="0"/></a:endParaRPr></a:p><a:p><a:pPr marL="0" indent="0"><a:lnSpc><a:spcPct val="100000"/></a:lnSpc><a:spcBef><a:spcPts val="0"/></a:spcBef><a:buNone/></a:pPr><a:r><a:rPr lang="en-US" sz="2400" dirty="0"/><a:t>    </a:t></a:r><a14:m><m:oMath xmlns:m="http://schemas.openxmlformats.org/officeDocument/2006/math"><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←0</m:t></m:r></m:oMath></a14:m><a:r><a:rPr lang="en-US" sz="2400" dirty="0"/><a:t>    </a:t></a:r></a:p><a:p><a:pPr marL="0" indent="0"><a:lnSpc><a:spcPct val="100000"/></a:lnSpc><a:spcBef><a:spcPts val="0"/></a:spcBef><a:buNone/></a:pPr><a:r><a:rPr lang="en-US" sz="2400" dirty="0"/><a:t>    </a:t></a:r><a:r><a:rPr lang="en-US" sz="2400" dirty="0"><a:solidFill><a:srgbClr val="7030A0"/></a:solidFill></a:rPr><a:t>repeat</a:t></a:r></a:p><a:p><a:pPr><a:lnSpc><a:spcPct val="100000"/></a:lnSpc><a:spcBef><a:spcPts val="0"/></a:spcBef></a:pPr><a:r><a:rPr lang="en-US" sz="2400" dirty="0"><a:solidFill><a:srgbClr val="0000FF"/></a:solidFill></a:rPr><a:t>         </a:t></a:r><a:r><a:rPr lang="en-US" sz="2400" dirty="0"/><a:t>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←0</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7030A0"/></a:solidFill></a:rPr><a:t>          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p><a:p><a:pPr><a:lnSpc><a:spcPct val="100000"/></a:lnSpc><a:spcBef><a:spcPts val="0"/></a:spcBef></a:pPr><a:r><a:rPr lang="en-US" sz="2400" dirty="0"><a:solidFill><a:srgbClr val="0000FF"/></a:solidFill></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for</a:t></a:r><a:r><a:rPr lang="en-US" sz="2400" dirty="0"><a:solidFill><a:srgbClr val="0000FF"/></a:solidFill></a:rPr><a:t> a </a:t></a:r><a:r><a:rPr lang="en-US" sz="2400" dirty="0"><a:solidFill><a:srgbClr val="7030A0"/></a:solidFill></a:rPr><a:t>in</a:t></a:r><a:r><a:rPr lang="en-US" sz="2400" dirty="0"><a:solidFill><a:srgbClr val="0000FF"/></a:solidFill></a:rPr><a:t> A</a:t></a:r></a:p><a:p><a:pPr><a:lnSpc><a:spcPct val="100000"/></a:lnSpc><a:spcBef><a:spcPts val="0"/></a:spcBef></a:pPr><a:r><a:rPr lang="en-US" sz="2400" b="0" dirty="0"><a:solidFill><a:srgbClr val="0000FF"/></a:solidFill></a:rPr><a:t>                    </a:t></a:r><a14:m><m:oMath xmlns:m="http://schemas.openxmlformats.org/officeDocument/2006/math"><m:r><a:rPr lang="en-US" sz="2400" b="0" i="1" smtClean="0"><a:solidFill><a:srgbClr val="0000FF"/></a:solidFill><a:latin typeface="Cambria Math" panose="02040503050406030204" pitchFamily="18" charset="0"/></a:rPr><m:t>𝑣</m:t></m:r><m:r><a:rPr lang="en-US" sz="2400" b="0" i="1" smtClean="0"><a:solidFill><a:srgbClr val="0000FF"/></a:solidFill><a:latin typeface="Cambria Math" panose="02040503050406030204" pitchFamily="18" charset="0"/></a:rPr><m:t>←0</m:t></m:r></m:oMath></a14:m><a:endParaRPr lang="en-US" sz="2400" dirty="0"/></a:p><a:p><a:pPr><a:lnSpc><a:spcPct val="100000"/></a:lnSpc><a:spcBef><a:spcPts val="0"/></a:spcBef></a:pPr><a:r><a:rPr lang="en-US" sz="2400" dirty="0"><a:solidFill><a:srgbClr val="7030A0"/></a:solidFill></a:rPr><a:t>                     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p><a:p><a:pPr><a:lnSpc><a:spcPct val="100000"/></a:lnSpc><a:spcBef><a:spcPts val="0"/></a:spcBef></a:pPr><a:r><a:rPr lang="en-US" sz="2400" dirty="0"><a:solidFill><a:srgbClr val="0000FF"/></a:solidFill></a:rPr><a:t>                          </a:t></a:r><a14:m><m:oMath xmlns:m="http://schemas.openxmlformats.org/officeDocument/2006/math"><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𝑇</m:t></m:r><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𝑎</m:t></m:r><m:r><a:rPr lang="en-US" sz="2400" i="1"><a:solidFill><a:srgbClr val="0000FF"/></a:solidFill><a:latin typeface="Cambria Math" panose="02040503050406030204" pitchFamily="18" charset="0"/></a:rPr><m:t>,</m:t></m:r><m:sSup><m:sSupPr><m:ctrlPr><a:rPr lang="en-US" sz="2400" i="1"><a:solidFill><a:srgbClr val="0000FF"/></a:solidFill><a:latin typeface="Cambria Math" panose="02040503050406030204" pitchFamily="18" charset="0"/></a:rPr></m:ctrlPr></m:sSupPr><m:e><m:r><a:rPr lang="en-US" sz="2400" i="1"><a:solidFill><a:srgbClr val="0000FF"/></a:solidFill><a:latin typeface="Cambria Math" panose="02040503050406030204" pitchFamily="18" charset="0"/></a:rPr><m:t>𝑠</m:t></m:r></m:e><m:sup><m:r><a:rPr lang="en-US" sz="2400" i="1"><a:solidFill><a:srgbClr val="0000FF"/></a:solidFill><a:latin typeface="Cambria Math" panose="02040503050406030204" pitchFamily="18" charset="0"/></a:rPr><m:t>′</m:t></m:r></m:sup></m:sSup></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𝑅</m:t></m:r><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𝑎</m:t></m:r><m:r><a:rPr lang="en-US" sz="2400" i="1"><a:solidFill><a:srgbClr val="0000FF"/></a:solidFill><a:latin typeface="Cambria Math" panose="02040503050406030204" pitchFamily="18" charset="0"/></a:rPr><m:t>,</m:t></m:r><m:sSup><m:sSupPr><m:ctrlPr><a:rPr lang="en-US" sz="2400" i="1"><a:solidFill><a:srgbClr val="0000FF"/></a:solidFill><a:latin typeface="Cambria Math" panose="02040503050406030204" pitchFamily="18" charset="0"/></a:rPr></m:ctrlPr></m:sSupPr><m:e><m:r><a:rPr lang="en-US" sz="2400" i="1"><a:solidFill><a:srgbClr val="0000FF"/></a:solidFill><a:latin typeface="Cambria Math" panose="02040503050406030204" pitchFamily="18" charset="0"/></a:rPr><m:t>𝑠</m:t></m:r></m:e><m:sup><m:r><a:rPr lang="en-US" sz="2400" i="1"><a:solidFill><a:srgbClr val="0000FF"/></a:solidFill><a:latin typeface="Cambria Math" panose="02040503050406030204" pitchFamily="18" charset="0"/></a:rPr><m:t>′</m:t></m:r></m:sup></m:sSup></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𝛾</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sub></m:sSub><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𝑠</m:t></m:r><m:r><a:rPr lang="en-US" sz="2400" b="0" i="1" smtClean="0"><a:solidFill><a:srgbClr val="0000FF"/></a:solidFill><a:latin typeface="Cambria Math" panose="02040503050406030204" pitchFamily="18" charset="0"/></a:rPr><m:t>′</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r><m:rPr><m:sty m:val="p"/></m:rPr><a:rPr lang="en-US" sz="2400" i="1"><a:solidFill><a:srgbClr val="0000FF"/></a:solidFill><a:latin typeface="Cambria Math" panose="02040503050406030204" pitchFamily="18" charset="0"/></a:rPr><m:t>max</m:t></m:r><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m:t></m:r><m:r><m:rPr><m:sty m:val="p"/></m:rPr><a:rPr lang="en-US" sz="2400" i="1"><a:solidFill><a:srgbClr val="0000FF"/></a:solidFill><a:latin typeface="Cambria Math" panose="02040503050406030204" pitchFamily="18" charset="0"/></a:rPr><m:t>max</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b="0" i="1" smtClean="0"><a:solidFill><a:srgbClr val="0000FF"/></a:solidFill><a:latin typeface="Cambria Math" panose="02040503050406030204" pitchFamily="18" charset="0"/></a:rPr><m:t>|</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until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&lt;</m:t></m:r><m:r><a:rPr lang="en-US" sz="2400" i="1"><a:solidFill><a:srgbClr val="0000FF"/></a:solidFill><a:latin typeface="Cambria Math" panose="02040503050406030204" pitchFamily="18" charset="0"/></a:rPr><m:t>𝑡h𝑟𝑒𝑠</m:t></m:r><m:r><a:rPr lang="en-US" sz="2400" i="1"><a:solidFill><a:srgbClr val="0000FF"/></a:solidFill><a:latin typeface="Cambria Math" panose="02040503050406030204" pitchFamily="18" charset="0"/></a:rPr><m:t>h𝑜𝑙𝑑<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&lt;</m:t></m:r><m:r><a:rPr lang="en-US" sz="2400" i="1"><a:solidFill><a:srgbClr val="0000FF"/></a:solidFill><a:latin typeface="Cambria Math" panose="02040503050406030204" pitchFamily="18" charset="0"/></a:rPr><m:t>𝑡h𝑟𝑒𝑠</m:t></m:r><m:r><a:rPr lang="en-US" sz="2400" i="1"><a:solidFill><a:srgbClr val="0000FF"/></a:solidFill><a:latin typeface="Cambria Math" panose="02040503050406030204" pitchFamily="18" charset="0"/></a:rPr><m:t>h𝑜𝑙𝑑</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return</a:t></a:r><a:r><a:rPr lang="en-US" sz="2400" dirty="0"><a:solidFill><a:srgbClr val="0000FF"/></a:solidFill></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oMath></a14:m><a:endParaRPr lang="en-US" sz="2400" i="1" dirty="0"><a:solidFill><a:srgbClr val="0000FF"/></a:solidFill><a:latin typeface="Cambria Math" panose="02040503050406030204" pitchFamily="18" charset="0"/></a:endParaRPr></a:p></p:txBody></p:sp></mc:Choice><mc:Fallback><p:sp><p:nvSpPr><p:cNvPr id="4" name="Content Placeholder 2"/><p:cNvSpPr><a:spLocks noGrp="1" noRot="1" noChangeAspect="1" noMove="1" noResize="1" noEditPoints="1" noAdjustHandles="1" noChangeArrowheads="1" noChangeShapeType="1" noTextEdit="1"/></p:cNvSpPr><p:nvPr><p:ph idx="1"/></p:nvPr></p:nvSpPr><p:spPr><a:xfrm><a:off x="429750" y="1065276"/><a:ext cx="11238854" cy="5613400"/></a:xfrm><a:blipFill><a:blip r:embed="rId3"/><a:stretch><a:fillRect l="-564" t="-1584"/></a:stretch></a:blipFill></p:spPr><p:txBody><a:bodyPr/><a:lstStyle/><a:p><a:r><a:rPr lang="en-US"><a:noFill/></a:rPr><a:t> </a:t></a:r></a:p></p:txBody></p:sp></mc:Fallback></mc:AlternateContent><p:pic><p:nvPicPr><p:cNvPr id="5" name="Picture 4" descr="txp_fig"/><p:cNvPicPr><a:picLocks noChangeAspect="1"/></p:cNvPicPr><p:nvPr><p:custDataLst><p:tags r:id="rId1"/></p:custDataLst></p:nvPr></p:nvPicPr><p:blipFill><a:blip r:embed="rId4" cstate="print"><a:extLst><a:ext uri="{28A0092B-C50C-407E-A947-70E740481C1C}"><a14:useLocalDpi xmlns:a14="http://schemas.microsoft.com/office/drawing/2010/main"/></a:ext></a:extLst></a:blip><a:stretch><a:fillRect/></a:stretch></p:blipFill><p:spPr bwMode="auto"><a:xfrm><a:off x="6892270" y="427548"/><a:ext cx="4500394" cy="427891"/></a:xfrm><a:prstGeom prst="rect"><a:avLst/></a:prstGeom><a:noFill/><a:ln/><a:effectLst/></p:spPr></p:pic><mc:AlternateContent xmlns:mc="http://schemas.openxmlformats.org/markup-compatibility/2006"><mc:Choice xmlns:a14="http://schemas.microsoft.com/office/drawing/2010/main" Requires="a14"><p:sp><p:nvSpPr><p:cNvPr id="6" name="TextBox 5"/><p:cNvSpPr txBox="1"/><p:nvPr/></p:nvSpPr><p:spPr><a:xfrm><a:off x="6794639" y="1614985"/><a:ext cx="4494662" cy="830997"/></a:xfrm><a:prstGeom prst="rect"><a:avLst/></a:prstGeom><a:noFill/></p:spPr><p:txBody><a:bodyPr wrap="square" rtlCol="0"><a:spAutoFit/></a:bodyPr><a:lstStyle/><a:p><a:r><a:rPr lang="en-US" sz="2400" dirty="0"><a:solidFill><a:schemeClr val="tx2"/></a:solidFill></a:rPr><a:t>Do we really need to store the value of </a:t></a:r><a14:m><m:oMath xmlns:m="http://schemas.openxmlformats.org/officeDocument/2006/math"><m:sSub><m:sSubPr><m:ctrlPr><a:rPr lang="en-US" sz="2400" b="0" i="1" smtClean="0"><a:solidFill><a:schemeClr val="tx2"/></a:solidFill><a:latin typeface="Cambria Math" panose="02040503050406030204" pitchFamily="18" charset="0"/></a:rPr></m:ctrlPr></m:sSubPr><m:e><m:r><a:rPr lang="en-US" sz="2400" b="0" i="1" smtClean="0"><a:solidFill><a:schemeClr val="tx2"/></a:solidFill><a:latin typeface="Cambria Math" panose="02040503050406030204" pitchFamily="18" charset="0"/></a:rPr><m:t>𝑉</m:t></m:r></m:e><m:sub><m:r><a:rPr lang="en-US" sz="2400" b="0" i="1" smtClean="0"><a:solidFill><a:schemeClr val="tx2"/></a:solidFill><a:latin typeface="Cambria Math" panose="02040503050406030204" pitchFamily="18" charset="0"/></a:rPr><m:t>𝑘</m:t></m:r></m:sub></m:sSub></m:oMath></a14:m><a:r><a:rPr lang="en-US" sz="2400" dirty="0"><a:solidFill><a:schemeClr val="tx2"/></a:solidFill></a:rPr><a:t> for each </a:t></a:r><a14:m><m:oMath xmlns:m="http://schemas.openxmlformats.org/officeDocument/2006/math"><m:r><a:rPr lang="en-US" sz="2400" b="0" i="1" smtClean="0"><a:solidFill><a:schemeClr val="tx2"/></a:solidFill><a:latin typeface="Cambria Math" panose="02040503050406030204" pitchFamily="18" charset="0"/></a:rPr><m:t>𝑘</m:t></m:r></m:oMath></a14:m><a:r><a:rPr lang="en-US" sz="2400" dirty="0"><a:solidFill><a:srgbClr val="FF0000"/></a:solidFill></a:rPr><a:t>   </a:t></a:r><a:r><a:rPr lang="en-US" sz="2400" b="1" dirty="0"/><a:t>??????</a:t></a:r></a:p></p:txBody></p:sp></mc:Choice><mc:Fallback><p:sp><p:nvSpPr><p:cNvPr id="6" name="TextBox 5"/><p:cNvSpPr txBox="1"><a:spLocks noRot="1" noChangeAspect="1" noMove="1" noResize="1" noEditPoints="1" noAdjustHandles="1" noChangeArrowheads="1" noChangeShapeType="1" noTextEdit="1"/></p:cNvSpPr><p:nvPr/></p:nvSpPr><p:spPr><a:xfrm><a:off x="6794639" y="1614985"/><a:ext cx="4494662" cy="830997"/></a:xfrm><a:prstGeom prst="rect"><a:avLst/></a:prstGeom><a:blipFill><a:blip r:embed="rId5"/><a:stretch><a:fillRect l="-1972" t="-4478" r="-1127" b="-13433"/></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3" name="TextBox 2"/><p:cNvSpPr txBox="1"/><p:nvPr/></p:nvSpPr><p:spPr><a:xfrm><a:off x="6725168" y="3083710"/><a:ext cx="4777911" cy="853678"/></a:xfrm><a:prstGeom prst="rect"><a:avLst/></a:prstGeom><a:noFill/></p:spPr><p:txBody><a:bodyPr wrap="square" rtlCol="0"><a:spAutoFit/></a:bodyPr><a:lstStyle/><a:p><a:r><a:rPr lang="en-US" sz="2400" dirty="0"><a:solidFill><a:schemeClr val="tx2"/></a:solidFill></a:rPr><a:t>Does </a:t></a:r><a14:m><m:oMath xmlns:m="http://schemas.openxmlformats.org/officeDocument/2006/math"><m:sSub><m:sSubPr><m:ctrlPr><a:rPr lang="en-US" sz="2400" i="1"><a:solidFill><a:schemeClr val="tx2"/></a:solidFill><a:latin typeface="Cambria Math" panose="02040503050406030204" pitchFamily="18" charset="0"/></a:rPr></m:ctrlPr></m:sSubPr><m:e><m:r><a:rPr lang="en-US" sz="2400"><a:solidFill><a:schemeClr val="tx2"/></a:solidFill><a:latin typeface="Cambria Math" panose="02040503050406030204" pitchFamily="18" charset="0"/></a:rPr><m:t>𝑉</m:t></m:r></m:e><m:sub><m:r><a:rPr lang="en-US" sz="2400"><a:solidFill><a:schemeClr val="tx2"/></a:solidFill><a:latin typeface="Cambria Math" panose="02040503050406030204" pitchFamily="18" charset="0"/></a:rPr><m:t>𝑘</m:t></m:r><m:r><a:rPr lang="en-US" sz="2400"><a:solidFill><a:schemeClr val="tx2"/></a:solidFill><a:latin typeface="Cambria Math" panose="02040503050406030204" pitchFamily="18" charset="0"/></a:rPr><m:t>+1</m:t></m:r></m:sub></m:sSub><m:d><m:dPr><m:ctrlPr><a:rPr lang="en-US" sz="2400" i="1"><a:solidFill><a:schemeClr val="tx2"/></a:solidFill><a:latin typeface="Cambria Math" panose="02040503050406030204" pitchFamily="18" charset="0"/></a:rPr></m:ctrlPr></m:dPr><m:e><m:r><a:rPr lang="en-US" sz="2400"><a:solidFill><a:schemeClr val="tx2"/></a:solidFill><a:latin typeface="Cambria Math" panose="02040503050406030204" pitchFamily="18" charset="0"/></a:rPr><m:t>𝑠</m:t></m:r></m:e></m:d><m:r><a:rPr lang="en-US" sz="2400"><a:solidFill><a:schemeClr val="tx2"/></a:solidFill><a:latin typeface="Cambria Math" panose="02040503050406030204" pitchFamily="18" charset="0"/></a:rPr><m:t>≥</m:t></m:r><m:sSub><m:sSubPr><m:ctrlPr><a:rPr lang="en-US" sz="2400" i="1"><a:solidFill><a:schemeClr val="tx2"/></a:solidFill><a:latin typeface="Cambria Math" panose="02040503050406030204" pitchFamily="18" charset="0"/></a:rPr></m:ctrlPr></m:sSubPr><m:e><m:r><a:rPr lang="en-US" sz="2400"><a:solidFill><a:schemeClr val="tx2"/></a:solidFill><a:latin typeface="Cambria Math" panose="02040503050406030204" pitchFamily="18" charset="0"/></a:rPr><m:t>𝑉</m:t></m:r></m:e><m:sub><m:r><a:rPr lang="en-US" sz="2400"><a:solidFill><a:schemeClr val="tx2"/></a:solidFill><a:latin typeface="Cambria Math" panose="02040503050406030204" pitchFamily="18" charset="0"/></a:rPr><m:t>𝑘</m:t></m:r></m:sub></m:sSub><m:r><a:rPr lang="en-US" sz="2400"><a:solidFill><a:schemeClr val="tx2"/></a:solidFill><a:latin typeface="Cambria Math" panose="02040503050406030204" pitchFamily="18" charset="0"/></a:rPr><m:t>(</m:t></m:r><m:r><a:rPr lang="en-US" sz="2400"><a:solidFill><a:schemeClr val="tx2"/></a:solidFill><a:latin typeface="Cambria Math" panose="02040503050406030204" pitchFamily="18" charset="0"/></a:rPr><m:t>𝑠</m:t></m:r><m:r><a:rPr lang="en-US" sz="2400"><a:solidFill><a:schemeClr val="tx2"/></a:solidFill><a:latin typeface="Cambria Math" panose="02040503050406030204" pitchFamily="18" charset="0"/></a:rPr><m:t>)</m:t></m:r></m:oMath></a14:m><a:r><a:rPr lang="en-US" sz="2400" dirty="0"><a:solidFill><a:schemeClr val="tx2"/></a:solidFill></a:rPr><a:t> always hold </a:t></a:r><a:r><a:rPr lang="en-US" sz="2400" b="1" dirty="0"/><a:t>????????????????</a:t></a:r></a:p></p:txBody></p:sp></mc:Choice><mc:Fallback><p:sp><p:nvSpPr><p:cNvPr id="3" name="TextBox 2"/><p:cNvSpPr txBox="1"><a:spLocks noRot="1" noChangeAspect="1" noMove="1" noResize="1" noEditPoints="1" noAdjustHandles="1" noChangeArrowheads="1" noChangeShapeType="1" noTextEdit="1"/></p:cNvSpPr><p:nvPr/></p:nvSpPr><p:spPr><a:xfrm><a:off x="6725168" y="3083710"/><a:ext cx="4777911" cy="853678"/></a:xfrm><a:prstGeom prst="rect"><a:avLst/></a:prstGeom><a:blipFill><a:blip r:embed="rId6"/><a:stretch><a:fillRect l="-1857" t="-4412" r="-3183" b="-11765"/></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7" name="TextBox 6"><a:extLst><a:ext uri="{FF2B5EF4-FFF2-40B4-BE49-F238E27FC236}"><a16:creationId xmlns:a16="http://schemas.microsoft.com/office/drawing/2014/main" id="{2669C53E-7AD0-8C44-BF97-5618C0D6B9EB}"/></a:ext></a:extLst></p:cNvPr><p:cNvSpPr txBox="1"/><p:nvPr/></p:nvSpPr><p:spPr><a:xfrm><a:off x="6725168" y="3906772"/><a:ext cx="5311006" cy="830997"/></a:xfrm><a:prstGeom prst="rect"><a:avLst/></a:prstGeom><a:noFill/></p:spPr><p:txBody><a:bodyPr wrap="square" rtlCol="0"><a:spAutoFit/></a:bodyPr><a:lstStyle/><a:p><a:r><a:rPr lang="en-US" sz="2400" dirty="0"/><a:t>No. If </a:t></a:r><a14:m><m:oMath xmlns:m="http://schemas.openxmlformats.org/officeDocument/2006/math"><m:r><a:rPr lang="en-US" sz="2400" b="0" i="1" smtClean="0"><a:latin typeface="Cambria Math" panose="02040503050406030204" pitchFamily="18" charset="0"/></a:rPr><m:t>𝑇</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=1</m:t></m:r></m:oMath></a14:m><a:r><a:rPr lang="en-US" sz="2400" b="0" i="1" dirty="0"><a:latin typeface="Cambria Math" panose="02040503050406030204" pitchFamily="18" charset="0"/></a:rPr><a:t> </a:t></a:r><a:r><a:rPr lang="en-US" sz="2400" dirty="0"/><a:t>and </a:t></a:r><a14:m><m:oMath xmlns:m="http://schemas.openxmlformats.org/officeDocument/2006/math"><m:r><a:rPr lang="en-US" sz="2400" b="0" i="1" smtClean="0"><a:latin typeface="Cambria Math" panose="02040503050406030204" pitchFamily="18" charset="0"/></a:rPr><m:t>𝑅</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&lt;0</m:t></m:r></m:oMath></a14:m><a:r><a:rPr lang="en-US" sz="2400" dirty="0"/><a:t>, then </a:t></a:r><a14:m><m:oMath xmlns:m="http://schemas.openxmlformats.org/officeDocument/2006/math"><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1</m:t></m:r></m:sub></m:sSub><m:d><m:dPr><m:ctrlPr><a:rPr lang="en-US" sz="2400" b="0" i="1" smtClean="0"><a:latin typeface="Cambria Math" panose="02040503050406030204" pitchFamily="18" charset="0"/></a:rPr></m:ctrlPr></m:dPr><m:e><m:r><a:rPr lang="en-US" sz="2400" b="0" i="1" smtClean="0"><a:latin typeface="Cambria Math" panose="02040503050406030204" pitchFamily="18" charset="0"/></a:rPr><m:t>𝑠</m:t></m:r></m:e></m:d><m:r><a:rPr lang="en-US" sz="2400" b="0" i="1" smtClean="0"><a:latin typeface="Cambria Math" panose="02040503050406030204" pitchFamily="18" charset="0"/></a:rPr><m:t>=</m:t></m:r><m:r><a:rPr lang="en-US" sz="2400" b="0" i="1" smtClean="0"><a:latin typeface="Cambria Math" panose="02040503050406030204" pitchFamily="18" charset="0"/></a:rPr><m:t>𝑅</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&lt;0</m:t></m:r></m:oMath></a14:m><a:endParaRPr lang="en-US" sz="2400" dirty="0"/></a:p></p:txBody></p:sp></mc:Choice><mc:Fallback><p:sp><p:nvSpPr><p:cNvPr id="7" name="TextBox 6"><a:extLst><a:ext uri="{FF2B5EF4-FFF2-40B4-BE49-F238E27FC236}"><a16:creationId xmlns:a16="http://schemas.microsoft.com/office/drawing/2014/main" id="{2669C53E-7AD0-8C44-BF97-5618C0D6B9EB}"/></a:ext></a:extLst></p:cNvPr><p:cNvSpPr txBox="1"><a:spLocks noRot="1" noChangeAspect="1" noMove="1" noResize="1" noEditPoints="1" noAdjustHandles="1" noChangeArrowheads="1" noChangeShapeType="1" noTextEdit="1"/></p:cNvSpPr><p:nvPr/></p:nvSpPr><p:spPr><a:xfrm><a:off x="6725168" y="3906772"/><a:ext cx="5311006" cy="830997"/></a:xfrm><a:prstGeom prst="rect"><a:avLst/></a:prstGeom><a:blipFill><a:blip r:embed="rId7"/><a:stretch><a:fillRect l="-1671" t="-6061" b="-15152"/></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8" name="TextBox 7"><a:extLst><a:ext uri="{FF2B5EF4-FFF2-40B4-BE49-F238E27FC236}"><a16:creationId xmlns:a16="http://schemas.microsoft.com/office/drawing/2014/main" id="{ACDAB4B5-8496-884C-88A6-354C81E5D1C6}"/></a:ext></a:extLst></p:cNvPr><p:cNvSpPr txBox="1"/><p:nvPr/></p:nvSpPr><p:spPr><a:xfrm><a:off x="6725168" y="2556682"/><a:ext cx="4777911" cy="461665"/></a:xfrm><a:prstGeom prst="rect"><a:avLst/></a:prstGeom><a:noFill/></p:spPr><p:txBody><a:bodyPr wrap="none" rtlCol="0"><a:spAutoFit/></a:bodyPr><a:lstStyle/><a:p><a:r><a:rPr lang="en-US" sz="2400" dirty="0"/><a:t>No. Use </a:t></a:r><a14:m><m:oMath xmlns:m="http://schemas.openxmlformats.org/officeDocument/2006/math"><m:r><a:rPr lang="en-US" sz="2400" b="0" i="1" smtClean="0"><a:latin typeface="Cambria Math" panose="02040503050406030204" pitchFamily="18" charset="0"/></a:rPr><m:t>𝑉</m:t></m:r><m:r><a:rPr lang="en-US" sz="2400" b="0" i="1" smtClean="0"><a:latin typeface="Cambria Math" panose="02040503050406030204" pitchFamily="18" charset="0"/></a:rPr><m:t>=</m:t></m:r><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𝑙𝑎𝑠𝑡</m:t></m:r></m:sub></m:sSub></m:oMath></a14:m><a:r><a:rPr lang="en-US" sz="2400" dirty="0"/><a:t> and </a:t></a:r><a14:m><m:oMath xmlns:m="http://schemas.openxmlformats.org/officeDocument/2006/math"><m:sSup><m:sSupPr><m:ctrlPr><a:rPr lang="en-US" sz="2400" b="0" i="1" smtClean="0"><a:latin typeface="Cambria Math" panose="02040503050406030204" pitchFamily="18" charset="0"/></a:rPr></m:ctrlPr></m:sSupPr><m:e><m:r><a:rPr lang="en-US" sz="2400" b="0" i="1" smtClean="0"><a:latin typeface="Cambria Math" panose="02040503050406030204" pitchFamily="18" charset="0"/></a:rPr><m:t>𝑉</m:t></m:r></m:e><m:sup><m:r><a:rPr lang="en-US" sz="2400" b="0" i="1" smtClean="0"><a:latin typeface="Cambria Math" panose="02040503050406030204" pitchFamily="18" charset="0"/></a:rPr><m:t>′</m:t></m:r></m:sup></m:sSup><m:r><a:rPr lang="en-US" sz="2400" b="0" i="0" smtClean="0"><a:latin typeface="Cambria Math" panose="02040503050406030204" pitchFamily="18" charset="0"/></a:rPr><m:t>=</m:t></m:r><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𝑐𝑢𝑟𝑟𝑒𝑛𝑡</m:t></m:r></m:sub></m:sSub></m:oMath></a14:m><a:endParaRPr lang="en-US" sz="2400" dirty="0"/></a:p></p:txBody></p:sp></mc:Choice><mc:Fallback><p:sp><p:nvSpPr><p:cNvPr id="8" name="TextBox 7"><a:extLst><a:ext uri="{FF2B5EF4-FFF2-40B4-BE49-F238E27FC236}"><a16:creationId xmlns:a16="http://schemas.microsoft.com/office/drawing/2014/main" id="{ACDAB4B5-8496-884C-88A6-354C81E5D1C6}"/></a:ext></a:extLst></p:cNvPr><p:cNvSpPr txBox="1"><a:spLocks noRot="1" noChangeAspect="1" noMove="1" noResize="1" noEditPoints="1" noAdjustHandles="1" noChangeArrowheads="1" noChangeShapeType="1" noTextEdit="1"/></p:cNvSpPr><p:nvPr/></p:nvSpPr><p:spPr><a:xfrm><a:off x="6725168" y="2556682"/><a:ext cx="4777911" cy="461665"/></a:xfrm><a:prstGeom prst="rect"><a:avLst/></a:prstGeom><a:blipFill><a:blip r:embed="rId8"/><a:stretch><a:fillRect l="-1857" t="-7895" r="-2653" b="-23684"/></a:stretch></a:blipFill></p:spPr><p:txBody><a:bodyPr/><a:lstStyle/><a:p><a:r><a:rPr lang="en-US"><a:noFill/></a:rPr><a:t> </a:t></a:r></a:p></p:txBody></p:sp></mc:Fallback></mc:AlternateContent><p:sp><p:nvSpPr><p:cNvPr id="9" name="Slide Number Placeholder 8"><a:extLst><a:ext uri="{FF2B5EF4-FFF2-40B4-BE49-F238E27FC236}"><a16:creationId xmlns:a16="http://schemas.microsoft.com/office/drawing/2014/main" id="{4E6FF791-74E4-4D44-8364-FEB4FDED4921}"/></a:ext></a:extLst></p:cNvPr><p:cNvSpPr><a:spLocks noGrp="1"/></p:cNvSpPr><p:nvPr><p:ph type="sldNum" sz="quarter" idx="12"/></p:nvPr></p:nvSpPr><p:spPr/><p:txBody><a:bodyPr/><a:lstStyle/><a:p><a:fld id="{A2EF37A0-74FC-AB4F-AE4C-D9BFC6719E9F}" type="slidenum"><a:rPr lang="en-US" smtClean="0"/><a:t>79</a:t></a:fld><a:endParaRPr lang="en-US"/></a:p></p:txBody></p:sp></p:spTree><p:extLst><p:ext uri="{BB962C8B-B14F-4D97-AF65-F5344CB8AC3E}"><p14:creationId xmlns:p14="http://schemas.microsoft.com/office/powerpoint/2010/main" val="1368115649"/></p:ext></p:extLst></p:cSld><p:clrMapOvr><a:masterClrMapping/></p:clrMapOvr><p:timing><p:tnLst><p:par><p:cTn id="1" dur="indefinite" restart="never" nodeType="tmRoot"><p:childTnLst><p:seq concurrent="1" nextAc="seek"><p:cTn id="2" dur="indefinite" nodeType="mainSeq"><p:childTnLst><p:par><p:cTn id="3" fill="hold"><p:stCondLst><p:cond delay="indefinite"/></p:stCondLst><p:childTnLst><p:par><p:cTn id="4" fill="hold"><p:stCondLst><p:cond delay="0"/></p:stCondLst><p:childTnLst><p:par><p:cTn id="5" presetID="10" presetClass="entr" presetSubtype="0" fill="hold" grpId="0" nodeType="clickEffect"><p:stCondLst><p:cond delay="0"/></p:stCondLst><p:childTnLst><p:set><p:cBhvr><p:cTn id="6" dur="1" fill="hold"><p:stCondLst><p:cond delay="0"/></p:stCondLst></p:cTn><p:tgtEl><p:spTgt spid="6"/></p:tgtEl><p:attrNameLst><p:attrName>style.visibility</p:attrName></p:attrNameLst></p:cBhvr><p:to><p:strVal val="visible"/></p:to></p:set><p:animEffect transition="in" filter="fade"><p:cBhvr><p:cTn id="7" dur="500"/><p:tgtEl><p:spTgt spid="6"/></p:tgtEl></p:cBhvr></p:animEffect></p:childTnLst></p:cTn></p:par></p:childTnLst></p:cTn></p:par></p:childTnLst></p:cTn></p:par><p:par><p:cTn id="8" fill="hold"><p:stCondLst><p:cond delay="indefinite"/></p:stCondLst><p:childTnLst><p:par><p:cTn id="9" fill="hold"><p:stCondLst><p:cond delay="0"/></p:stCondLst><p:childTnLst><p:par><p:cTn id="10" presetID="1" presetClass="entr" presetSubtype="0" fill="hold" grpId="0" nodeType="clickEffect"><p:stCondLst><p:cond delay="0"/></p:stCondLst><p:childTnLst><p:set><p:cBhvr><p:cTn id="11" dur="1" fill="hold"><p:stCondLst><p:cond delay="0"/></p:stCondLst></p:cTn><p:tgtEl><p:spTgt spid="8"/></p:tgtEl><p:attrNameLst><p:attrName>style.visibility</p:attrName></p:attrNameLst></p:cBhvr><p:to><p:strVal val="visible"/></p:to></p:set></p:childTnLst></p:cTn></p:par></p:childTnLst></p:cTn></p:par></p:childTnLst></p:cTn></p:par><p:par><p:cTn id="12" fill="hold"><p:stCondLst><p:cond delay="indefinite"/></p:stCondLst><p:childTnLst><p:par><p:cTn id="13" fill="hold"><p:stCondLst><p:cond delay="0"/></p:stCondLst><p:childTnLst><p:par><p:cTn id="14" presetID="10" presetClass="entr" presetSubtype="0" fill="hold" grpId="0" nodeType="clickEffect"><p:stCondLst><p:cond delay="0"/></p:stCondLst><p:childTnLst><p:set><p:cBhvr><p:cTn id="15" dur="1" fill="hold"><p:stCondLst><p:cond delay="0"/></p:stCondLst></p:cTn><p:tgtEl><p:spTgt spid="3"/></p:tgtEl><p:attrNameLst><p:attrName>style.visibility</p:attrName></p:attrNameLst></p:cBhvr><p:to><p:strVal val="visible"/></p:to></p:set><p:animEffect transition="in" filter="fade"><p:cBhvr><p:cTn id="16" dur="500"/><p:tgtEl><p:spTgt spid="3"/></p:tgtEl></p:cBhvr></p:animEffect></p:childTnLst></p:cTn></p:par></p:childTnLst></p:cTn></p:par></p:childTnLst></p:cTn></p:par><p:par><p:cTn id="17" fill="hold"><p:stCondLst><p:cond delay="indefinite"/></p:stCondLst><p:childTnLst><p:par><p:cTn id="18" fill="hold"><p:stCondLst><p:cond delay="0"/></p:stCondLst><p:childTnLst><p:par><p:cTn id="19" presetID="1" presetClass="entr" presetSubtype="0" fill="hold" grpId="0" nodeType="clickEffect"><p:stCondLst><p:cond delay="0"/></p:stCondLst><p:childTnLst><p:set><p:cBhvr><p:cTn id="20" dur="1" fill="hold"><p:stCondLst><p:cond delay="0"/></p:stCondLst></p:cTn><p:tgtEl><p:spTgt spid="7"/></p:tgtEl><p:attrNameLst><p:attrName>style.visibility</p:attrName></p:attrNameLst></p:cBhvr><p:to><p:strVal val="visible"/></p:to></p:set></p:childTnLst></p:cTn></p:par></p:childTnLst></p:cTn></p:par></p:childTnLst></p:cTn></p:par></p:childTnLst></p:cTn><p:prevCondLst><p:cond evt="onPrev" delay="0"><p:tgtEl><p:sldTgt/></p:tgtEl></p:cond></p:prevCondLst><p:nextCondLst><p:cond evt="onNext" delay="0"><p:tgtEl><p:sldTgt/></p:tgtEl></p:cond></p:nextCondLst></p:seq></p:childTnLst></p:cTn></p:par></p:tnLst><p:bldLst><p:bldP spid="6" grpId="0"/><p:bldP spid="3" grpId="0"/><p:bldP spid="7" grpId="0"/><p:bldP spid="8" grpId="0"/></p:bldLst></p:timing></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mc:Choice xmlns:a14="http://schemas.microsoft.com/office/drawing/2010/main"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dirty="0" smtClean="0"/>
                        </m:ctrlPr>
                      </m:sSubPr>
                      <m:e>
                        <m:r>
                          <a:rPr lang="en-US" dirty="0" smtClean="0"/>
                          <m:t>𝑉</m:t>
                        </m:r>
                      </m:e>
                      <m:sub>
                        <m:r>
                          <a:rPr lang="en-US" dirty="0" smtClean="0"/>
                          <m:t>𝑘</m:t>
                        </m:r>
                      </m:sub>
                    </m:sSub>
                  </m:oMath>
                </a14:m>
                <a:r>
                  <a:rPr lang="en-US" dirty="0"/>
                  <a:t> vectors are also interpretable as time-limited values</a:t>
                </a:r>
              </a:p>
              <a:p>
                <a:r>
                  <a:rPr lang="en-US" dirty="0"/>
                  <a:t>Value iteration finds the fixed point of the function</a:t>
                </a:r>
              </a:p>
            </p:txBody>
          </p:sp>
        </mc:Choice>
        <mc:Fallback>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smtClean="0"/>
                        </m:ctrlPr>
                      </m:sSupPr>
                      <m:e>
                        <m:r>
                          <a:rPr lang="en-US" smtClean="0"/>
                          <m:t>𝑉</m:t>
                        </m:r>
                      </m:e>
                      <m:sup>
                        <m:r>
                          <a:rPr lang="en-US" smtClean="0"/>
                          <m:t>∗</m:t>
                        </m:r>
                      </m:sup>
                    </m:sSup>
                    <m:d>
                      <m:dPr>
                        <m:ctrlPr>
                          <a:rPr lang="en-US" smtClean="0"/>
                        </m:ctrlPr>
                      </m:dPr>
                      <m:e>
                        <m:r>
                          <a:rPr lang="en-US" smtClean="0"/>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we didn’t </a:t>
            </a:r>
            <a:r>
              <a:rPr lang="en-US" i="1" dirty="0"/>
              <a:t>actually</a:t>
            </a:r>
            <a:r>
              <a:rPr lang="en-US" dirty="0"/>
              <a:t> minimize the sum of values of states.)</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mc:Choice xmlns:a14="http://schemas.microsoft.com/office/drawing/2010/main"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mc:Choice xmlns:a14="http://schemas.microsoft.com/office/drawing/2010/main"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smtClean="0"/>
                        </m:ctrlPr>
                      </m:sSupPr>
                      <m:e>
                        <m:d>
                          <m:dPr>
                            <m:begChr m:val="|"/>
                            <m:endChr m:val="|"/>
                            <m:ctrlPr>
                              <a:rPr lang="en-US" smtClean="0"/>
                            </m:ctrlPr>
                          </m:dPr>
                          <m:e>
                            <m:r>
                              <a:rPr lang="en-US" smtClean="0"/>
                              <m:t>𝑆</m:t>
                            </m:r>
                          </m:e>
                        </m:d>
                      </m:e>
                      <m:sup>
                        <m:r>
                          <a:rPr lang="en-US" smtClean="0"/>
                          <m:t>2</m:t>
                        </m:r>
                      </m:sup>
                    </m:sSup>
                    <m:r>
                      <a:rPr lang="en-US" smtClean="0"/>
                      <m:t>|</m:t>
                    </m:r>
                    <m:r>
                      <a:rPr lang="en-US" smtClean="0"/>
                      <m:t>𝐴</m:t>
                    </m:r>
                    <m:r>
                      <a:rPr lang="en-US" smtClean="0"/>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12808</TotalTime>
  <Words>6254</Words>
  <Application>Microsoft Macintosh PowerPoint</Application>
  <PresentationFormat>Widescreen</PresentationFormat>
  <Paragraphs>1122</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Value Iteration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1424</cp:revision>
  <cp:lastPrinted>2016-09-08T16:17:56Z</cp:lastPrinted>
  <dcterms:created xsi:type="dcterms:W3CDTF">2013-03-05T15:39:19Z</dcterms:created>
  <dcterms:modified xsi:type="dcterms:W3CDTF">2020-02-29T02:00:58Z</dcterms:modified>
</cp:coreProperties>
</file>